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6" r:id="rId6"/>
    <p:sldId id="262" r:id="rId7"/>
    <p:sldId id="267" r:id="rId8"/>
    <p:sldId id="268" r:id="rId9"/>
    <p:sldId id="272" r:id="rId10"/>
    <p:sldId id="273" r:id="rId11"/>
    <p:sldId id="269" r:id="rId12"/>
    <p:sldId id="270" r:id="rId13"/>
    <p:sldId id="271" r:id="rId1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FCD55E6B-89E4-4C8C-93D7-1489037315AA}" type="datetimeFigureOut">
              <a:rPr lang="nl-NL" smtClean="0"/>
              <a:pPr/>
              <a:t>14-6-2021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CD55E6B-89E4-4C8C-93D7-1489037315AA}" type="datetimeFigureOut">
              <a:rPr lang="nl-NL" smtClean="0"/>
              <a:pPr/>
              <a:t>14-6-2021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CD55E6B-89E4-4C8C-93D7-1489037315AA}" type="datetimeFigureOut">
              <a:rPr lang="nl-NL" smtClean="0"/>
              <a:pPr/>
              <a:t>14-6-2021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CD55E6B-89E4-4C8C-93D7-1489037315AA}" type="datetimeFigureOut">
              <a:rPr lang="nl-NL" smtClean="0"/>
              <a:pPr/>
              <a:t>14-6-2021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FCD55E6B-89E4-4C8C-93D7-1489037315AA}" type="datetimeFigureOut">
              <a:rPr lang="nl-NL" smtClean="0"/>
              <a:pPr/>
              <a:t>14-6-2021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FCD55E6B-89E4-4C8C-93D7-1489037315AA}" type="datetimeFigureOut">
              <a:rPr lang="nl-NL" smtClean="0"/>
              <a:pPr/>
              <a:t>14-6-2021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FCD55E6B-89E4-4C8C-93D7-1489037315AA}" type="datetimeFigureOut">
              <a:rPr lang="nl-NL" smtClean="0"/>
              <a:pPr/>
              <a:t>14-6-2021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FCD55E6B-89E4-4C8C-93D7-1489037315AA}" type="datetimeFigureOut">
              <a:rPr lang="nl-NL" smtClean="0"/>
              <a:pPr/>
              <a:t>14-6-2021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CD55E6B-89E4-4C8C-93D7-1489037315AA}" type="datetimeFigureOut">
              <a:rPr lang="nl-NL" smtClean="0"/>
              <a:pPr/>
              <a:t>14-6-2021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CD55E6B-89E4-4C8C-93D7-1489037315AA}" type="datetimeFigureOut">
              <a:rPr lang="nl-NL" smtClean="0"/>
              <a:pPr/>
              <a:t>14-6-2021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CD55E6B-89E4-4C8C-93D7-1489037315AA}" type="datetimeFigureOut">
              <a:rPr lang="nl-NL" smtClean="0"/>
              <a:pPr/>
              <a:t>14-6-2021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D55E6B-89E4-4C8C-93D7-1489037315AA}" type="datetimeFigureOut">
              <a:rPr lang="nl-NL" smtClean="0"/>
              <a:pPr/>
              <a:t>14-6-2021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41CF4-F859-4BED-8177-B4D8F34944F5}"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hAHU5l4LXK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268761"/>
            <a:ext cx="8206680" cy="2331690"/>
          </a:xfrm>
        </p:spPr>
        <p:txBody>
          <a:bodyPr>
            <a:normAutofit/>
          </a:bodyPr>
          <a:lstStyle/>
          <a:p>
            <a:pPr algn="l"/>
            <a:r>
              <a:rPr lang="nl-NL" dirty="0" smtClean="0"/>
              <a:t>De tijd van burgers en stoommachines</a:t>
            </a:r>
            <a:br>
              <a:rPr lang="nl-NL" dirty="0" smtClean="0"/>
            </a:br>
            <a:r>
              <a:rPr lang="nl-NL" dirty="0" smtClean="0"/>
              <a:t>H8 Politieke strijd en emancipatie</a:t>
            </a:r>
            <a:endParaRPr lang="nl-NL" dirty="0"/>
          </a:p>
        </p:txBody>
      </p:sp>
      <p:sp>
        <p:nvSpPr>
          <p:cNvPr id="3" name="Ondertitel 2"/>
          <p:cNvSpPr>
            <a:spLocks noGrp="1"/>
          </p:cNvSpPr>
          <p:nvPr>
            <p:ph type="subTitle" idx="1"/>
          </p:nvPr>
        </p:nvSpPr>
        <p:spPr/>
        <p:txBody>
          <a:bodyPr>
            <a:normAutofit fontScale="92500" lnSpcReduction="20000"/>
          </a:bodyPr>
          <a:lstStyle/>
          <a:p>
            <a:r>
              <a:rPr lang="nl-NL" dirty="0" smtClean="0"/>
              <a:t>Vroegmoderne tijd </a:t>
            </a:r>
          </a:p>
          <a:p>
            <a:r>
              <a:rPr lang="nl-NL" dirty="0" smtClean="0"/>
              <a:t>19</a:t>
            </a:r>
            <a:r>
              <a:rPr lang="nl-NL" baseline="30000" dirty="0" smtClean="0"/>
              <a:t>e</a:t>
            </a:r>
            <a:r>
              <a:rPr lang="nl-NL" dirty="0" smtClean="0"/>
              <a:t> eeuw</a:t>
            </a:r>
          </a:p>
          <a:p>
            <a:r>
              <a:rPr lang="nl-NL" dirty="0" smtClean="0"/>
              <a:t>Paragraaf </a:t>
            </a:r>
            <a:r>
              <a:rPr lang="nl-NL" dirty="0"/>
              <a:t>8</a:t>
            </a:r>
            <a:r>
              <a:rPr lang="nl-NL" dirty="0" smtClean="0"/>
              <a:t>.1 ‘Conservatisme en liberalisme’</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smtClean="0"/>
              <a:t>Liberalen bespot in een spotprent</a:t>
            </a:r>
            <a:endParaRPr lang="nl-NL" dirty="0"/>
          </a:p>
        </p:txBody>
      </p:sp>
      <p:pic>
        <p:nvPicPr>
          <p:cNvPr id="4" name="Tijdelijke aanduiding voor inhoud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683568" y="1621812"/>
            <a:ext cx="3528392" cy="4556964"/>
          </a:xfrm>
        </p:spPr>
      </p:pic>
      <p:sp>
        <p:nvSpPr>
          <p:cNvPr id="6" name="Tijdelijke aanduiding voor inhoud 5"/>
          <p:cNvSpPr>
            <a:spLocks noGrp="1"/>
          </p:cNvSpPr>
          <p:nvPr>
            <p:ph sz="half" idx="2"/>
          </p:nvPr>
        </p:nvSpPr>
        <p:spPr/>
        <p:txBody>
          <a:bodyPr>
            <a:normAutofit fontScale="92500"/>
          </a:bodyPr>
          <a:lstStyle/>
          <a:p>
            <a:pPr marL="0" indent="0">
              <a:buNone/>
            </a:pPr>
            <a:r>
              <a:rPr lang="nl-NL" dirty="0" smtClean="0"/>
              <a:t>De hiernaast afgebeelde spotprent is van de socialistische Albert </a:t>
            </a:r>
            <a:r>
              <a:rPr lang="nl-NL" dirty="0" err="1" smtClean="0"/>
              <a:t>Hahn</a:t>
            </a:r>
            <a:r>
              <a:rPr lang="nl-NL" dirty="0" smtClean="0"/>
              <a:t>. Hij drijft hier de spot met de liberaal / kapitalist: afgebeeld als dikke, oudere man met een hoge hoed. </a:t>
            </a:r>
          </a:p>
          <a:p>
            <a:pPr marL="0" indent="0">
              <a:buNone/>
            </a:pPr>
            <a:r>
              <a:rPr lang="nl-NL" dirty="0" smtClean="0"/>
              <a:t>De boodschap is dat hij profiteert van het uitbuiten van de arbeiders. </a:t>
            </a:r>
            <a:endParaRPr lang="nl-NL" dirty="0"/>
          </a:p>
        </p:txBody>
      </p:sp>
    </p:spTree>
    <p:extLst>
      <p:ext uri="{BB962C8B-B14F-4D97-AF65-F5344CB8AC3E}">
        <p14:creationId xmlns:p14="http://schemas.microsoft.com/office/powerpoint/2010/main" val="2209000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32656"/>
            <a:ext cx="8229600" cy="1084982"/>
          </a:xfrm>
        </p:spPr>
        <p:txBody>
          <a:bodyPr>
            <a:noAutofit/>
          </a:bodyPr>
          <a:lstStyle/>
          <a:p>
            <a:pPr algn="l"/>
            <a:r>
              <a:rPr lang="nl-NL" sz="2800" dirty="0" smtClean="0"/>
              <a:t>KA: </a:t>
            </a:r>
            <a:r>
              <a:rPr lang="nl-NL" sz="2800" b="1" dirty="0" smtClean="0"/>
              <a:t>Voortschrijdende </a:t>
            </a:r>
            <a:r>
              <a:rPr lang="nl-NL" sz="2800" b="1" dirty="0"/>
              <a:t>democratisering, met deelname van steeds meer mannen en vrouwen aan het politieke </a:t>
            </a:r>
            <a:r>
              <a:rPr lang="nl-NL" sz="2800" b="1" dirty="0" smtClean="0"/>
              <a:t>proces</a:t>
            </a:r>
            <a:endParaRPr lang="nl-NL" b="1"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dirty="0" smtClean="0"/>
              <a:t>Hoe zit dat?</a:t>
            </a:r>
          </a:p>
          <a:p>
            <a:pPr>
              <a:buFontTx/>
              <a:buChar char="-"/>
            </a:pPr>
            <a:r>
              <a:rPr lang="nl-NL" dirty="0" smtClean="0"/>
              <a:t>18</a:t>
            </a:r>
            <a:r>
              <a:rPr lang="nl-NL" baseline="30000" dirty="0" smtClean="0"/>
              <a:t>e</a:t>
            </a:r>
            <a:r>
              <a:rPr lang="nl-NL" dirty="0" smtClean="0"/>
              <a:t> eeuw: geen democratisering want.. De koning had alles te zeggen in de politiek.</a:t>
            </a:r>
          </a:p>
          <a:p>
            <a:pPr>
              <a:buFontTx/>
              <a:buChar char="-"/>
            </a:pPr>
            <a:r>
              <a:rPr lang="nl-NL" dirty="0" smtClean="0"/>
              <a:t>Eerste helft 19</a:t>
            </a:r>
            <a:r>
              <a:rPr lang="nl-NL" baseline="30000" dirty="0" smtClean="0"/>
              <a:t>e</a:t>
            </a:r>
            <a:r>
              <a:rPr lang="nl-NL" dirty="0" smtClean="0"/>
              <a:t> eeuw: meer democratisering want.. De </a:t>
            </a:r>
            <a:r>
              <a:rPr lang="nl-NL" dirty="0" smtClean="0">
                <a:solidFill>
                  <a:srgbClr val="FF0000"/>
                </a:solidFill>
              </a:rPr>
              <a:t>liberalen </a:t>
            </a:r>
            <a:r>
              <a:rPr lang="nl-NL" dirty="0" smtClean="0"/>
              <a:t>hebben wat te zeggen in de politiek.</a:t>
            </a:r>
          </a:p>
          <a:p>
            <a:pPr>
              <a:buFontTx/>
              <a:buChar char="-"/>
            </a:pPr>
            <a:r>
              <a:rPr lang="nl-NL" dirty="0" smtClean="0"/>
              <a:t>Tweede helft 19</a:t>
            </a:r>
            <a:r>
              <a:rPr lang="nl-NL" baseline="30000" dirty="0" smtClean="0"/>
              <a:t>e</a:t>
            </a:r>
            <a:r>
              <a:rPr lang="nl-NL" dirty="0" smtClean="0"/>
              <a:t> eeuw: nog meer democratisering want</a:t>
            </a:r>
            <a:r>
              <a:rPr lang="nl-NL" dirty="0" smtClean="0">
                <a:solidFill>
                  <a:srgbClr val="FF0000"/>
                </a:solidFill>
              </a:rPr>
              <a:t>… De confessionelen </a:t>
            </a:r>
            <a:r>
              <a:rPr lang="nl-NL" dirty="0" smtClean="0"/>
              <a:t>en de </a:t>
            </a:r>
            <a:r>
              <a:rPr lang="nl-NL" dirty="0" smtClean="0">
                <a:solidFill>
                  <a:srgbClr val="FF0000"/>
                </a:solidFill>
              </a:rPr>
              <a:t>socialisten</a:t>
            </a:r>
            <a:r>
              <a:rPr lang="nl-NL" dirty="0" smtClean="0"/>
              <a:t> hebben wat te zeggen in de politiek. </a:t>
            </a:r>
          </a:p>
          <a:p>
            <a:pPr>
              <a:buFontTx/>
              <a:buChar char="-"/>
            </a:pPr>
            <a:r>
              <a:rPr lang="nl-NL" dirty="0" smtClean="0"/>
              <a:t>Begin 20</a:t>
            </a:r>
            <a:r>
              <a:rPr lang="nl-NL" baseline="30000" dirty="0" smtClean="0"/>
              <a:t>e</a:t>
            </a:r>
            <a:r>
              <a:rPr lang="nl-NL" dirty="0" smtClean="0"/>
              <a:t> eeuw: weer meer democratisering want… De </a:t>
            </a:r>
            <a:r>
              <a:rPr lang="nl-NL" dirty="0" smtClean="0">
                <a:solidFill>
                  <a:srgbClr val="FF0000"/>
                </a:solidFill>
              </a:rPr>
              <a:t>feministen</a:t>
            </a:r>
            <a:r>
              <a:rPr lang="nl-NL" dirty="0" smtClean="0"/>
              <a:t> (vrouwen) hadden wat te zeggen in de politiek. </a:t>
            </a:r>
          </a:p>
          <a:p>
            <a:pPr>
              <a:buFontTx/>
              <a:buChar char="-"/>
            </a:pPr>
            <a:endParaRPr lang="nl-NL" dirty="0" smtClean="0"/>
          </a:p>
        </p:txBody>
      </p:sp>
    </p:spTree>
    <p:extLst>
      <p:ext uri="{BB962C8B-B14F-4D97-AF65-F5344CB8AC3E}">
        <p14:creationId xmlns:p14="http://schemas.microsoft.com/office/powerpoint/2010/main" val="2638758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Examenvraag </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smtClean="0"/>
              <a:t>In </a:t>
            </a:r>
            <a:r>
              <a:rPr lang="nl-NL" dirty="0"/>
              <a:t>1860 werd in Nederland de Spoorwegwet aangenomen, ingediend door een kabinet dat bestond uit liberale en niet-liberale ministers. Particulieren hadden al 335 kilometer spoorlijn aangelegd, maar er was nog geen volledig netwerk. Daarom werd door de staat nog 800 kilometer spoorweg aangelegd.  De exploitatie van de spoorwegen kwam in handen van particuliere bedrijven. </a:t>
            </a:r>
            <a:endParaRPr lang="nl-NL" dirty="0" smtClean="0"/>
          </a:p>
          <a:p>
            <a:pPr marL="0" indent="0">
              <a:buNone/>
            </a:pPr>
            <a:r>
              <a:rPr lang="nl-NL" dirty="0"/>
              <a:t>(</a:t>
            </a:r>
            <a:r>
              <a:rPr lang="nl-NL" dirty="0" smtClean="0"/>
              <a:t>4p) Leg uit: </a:t>
            </a:r>
          </a:p>
          <a:p>
            <a:pPr>
              <a:buFontTx/>
              <a:buChar char="-"/>
            </a:pPr>
            <a:r>
              <a:rPr lang="nl-NL" dirty="0" smtClean="0"/>
              <a:t>dat </a:t>
            </a:r>
            <a:r>
              <a:rPr lang="nl-NL" dirty="0"/>
              <a:t>deze regeling een compromis betekende voor de liberalen in de regering </a:t>
            </a:r>
            <a:r>
              <a:rPr lang="nl-NL" dirty="0" smtClean="0"/>
              <a:t>en</a:t>
            </a:r>
          </a:p>
          <a:p>
            <a:pPr>
              <a:buFontTx/>
              <a:buChar char="-"/>
            </a:pPr>
            <a:r>
              <a:rPr lang="nl-NL" dirty="0" smtClean="0"/>
              <a:t>waardoor </a:t>
            </a:r>
            <a:r>
              <a:rPr lang="nl-NL" dirty="0"/>
              <a:t>spoorwegaanleg de Industriële Revolutie in Nederland kon stimuleren. </a:t>
            </a:r>
          </a:p>
        </p:txBody>
      </p:sp>
    </p:spTree>
    <p:extLst>
      <p:ext uri="{BB962C8B-B14F-4D97-AF65-F5344CB8AC3E}">
        <p14:creationId xmlns:p14="http://schemas.microsoft.com/office/powerpoint/2010/main" val="3894469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Examenvraag antwoord </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a:t>maximumscore 4 </a:t>
            </a:r>
            <a:endParaRPr lang="nl-NL" dirty="0" smtClean="0"/>
          </a:p>
          <a:p>
            <a:pPr marL="0" indent="0">
              <a:buNone/>
            </a:pPr>
            <a:r>
              <a:rPr lang="nl-NL" dirty="0" smtClean="0"/>
              <a:t>Kern </a:t>
            </a:r>
            <a:r>
              <a:rPr lang="nl-NL" dirty="0"/>
              <a:t>van een juist antwoord is: </a:t>
            </a:r>
            <a:endParaRPr lang="nl-NL" dirty="0" smtClean="0"/>
          </a:p>
          <a:p>
            <a:pPr marL="0" indent="0">
              <a:buNone/>
            </a:pPr>
            <a:r>
              <a:rPr lang="nl-NL" dirty="0" smtClean="0"/>
              <a:t>• </a:t>
            </a:r>
            <a:r>
              <a:rPr lang="nl-NL" dirty="0"/>
              <a:t>Deze regeling betekende voor de liberalen een compromis, </a:t>
            </a:r>
            <a:r>
              <a:rPr lang="nl-NL" u="sng" dirty="0"/>
              <a:t>want staatsaanleg van spoorwegen hield een grote overheidsbemoeienis in</a:t>
            </a:r>
            <a:r>
              <a:rPr lang="nl-NL" dirty="0"/>
              <a:t>, (waar liberalen tegen zijn) maar </a:t>
            </a:r>
            <a:r>
              <a:rPr lang="nl-NL" u="sng" dirty="0"/>
              <a:t>exploitatie door particulieren geeft de particuliere ondernemer/de markt de vrije hand </a:t>
            </a:r>
            <a:r>
              <a:rPr lang="nl-NL" dirty="0"/>
              <a:t>(wat wel aansloot bij de ideeën van de liberalen) 2 </a:t>
            </a:r>
            <a:endParaRPr lang="nl-NL" dirty="0" smtClean="0"/>
          </a:p>
          <a:p>
            <a:pPr marL="0" indent="0">
              <a:buNone/>
            </a:pPr>
            <a:r>
              <a:rPr lang="nl-NL" dirty="0" smtClean="0"/>
              <a:t>• </a:t>
            </a:r>
            <a:r>
              <a:rPr lang="nl-NL" dirty="0"/>
              <a:t>De aanleg van (meer) spoorwegen zou de Industriële Revolutie kunnen stimuleren, omdat het vervoer van grondstoffen/producten sneller/omvangrijker kon worden, waardoor de industrie zich zou kunnen uitbreiden/ontwikkelen / afzetmarkten kon bereiken  2 </a:t>
            </a:r>
          </a:p>
        </p:txBody>
      </p:sp>
    </p:spTree>
    <p:extLst>
      <p:ext uri="{BB962C8B-B14F-4D97-AF65-F5344CB8AC3E}">
        <p14:creationId xmlns:p14="http://schemas.microsoft.com/office/powerpoint/2010/main" val="1254059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Kenmerkende aspecten bij deze paragraaf:</a:t>
            </a:r>
            <a:endParaRPr lang="nl-NL" dirty="0"/>
          </a:p>
        </p:txBody>
      </p:sp>
      <p:sp>
        <p:nvSpPr>
          <p:cNvPr id="3" name="Tijdelijke aanduiding voor inhoud 2"/>
          <p:cNvSpPr>
            <a:spLocks noGrp="1"/>
          </p:cNvSpPr>
          <p:nvPr>
            <p:ph idx="1"/>
          </p:nvPr>
        </p:nvSpPr>
        <p:spPr/>
        <p:txBody>
          <a:bodyPr>
            <a:normAutofit lnSpcReduction="10000"/>
          </a:bodyPr>
          <a:lstStyle/>
          <a:p>
            <a:pPr>
              <a:buNone/>
            </a:pPr>
            <a:r>
              <a:rPr lang="nl-NL" dirty="0" smtClean="0"/>
              <a:t>	</a:t>
            </a:r>
            <a:r>
              <a:rPr lang="nl-NL" dirty="0" smtClean="0">
                <a:solidFill>
                  <a:srgbClr val="FF0000"/>
                </a:solidFill>
              </a:rPr>
              <a:t>De opkomst van politiek-maatschappelijke stromingen: liberalisme</a:t>
            </a:r>
            <a:r>
              <a:rPr lang="nl-NL" dirty="0" smtClean="0"/>
              <a:t>, nationalisme, socialisme, confessionalisme en feminisme</a:t>
            </a:r>
          </a:p>
          <a:p>
            <a:pPr>
              <a:buNone/>
            </a:pPr>
            <a:endParaRPr lang="nl-NL" dirty="0"/>
          </a:p>
          <a:p>
            <a:pPr>
              <a:buNone/>
            </a:pPr>
            <a:r>
              <a:rPr lang="nl-NL" dirty="0" smtClean="0"/>
              <a:t>	</a:t>
            </a:r>
            <a:r>
              <a:rPr lang="nl-NL" dirty="0" smtClean="0">
                <a:solidFill>
                  <a:srgbClr val="FF0000"/>
                </a:solidFill>
              </a:rPr>
              <a:t>Voortschrijdende democratisering, met deelname van steeds meer mannen en vrouwen aan het politieke proces</a:t>
            </a:r>
          </a:p>
          <a:p>
            <a:pPr>
              <a:buNone/>
            </a:pPr>
            <a:endParaRPr lang="nl-NL" dirty="0">
              <a:solidFill>
                <a:srgbClr val="FF0000"/>
              </a:solidFill>
            </a:endParaRPr>
          </a:p>
          <a:p>
            <a:pPr>
              <a:buNone/>
            </a:pPr>
            <a:r>
              <a:rPr lang="nl-NL" smtClean="0">
                <a:solidFill>
                  <a:srgbClr val="FF0000"/>
                </a:solidFill>
              </a:rPr>
              <a:t>	De </a:t>
            </a:r>
            <a:r>
              <a:rPr lang="nl-NL" dirty="0" smtClean="0">
                <a:solidFill>
                  <a:srgbClr val="FF0000"/>
                </a:solidFill>
              </a:rPr>
              <a:t>opkomst </a:t>
            </a:r>
            <a:r>
              <a:rPr lang="nl-NL" smtClean="0">
                <a:solidFill>
                  <a:srgbClr val="FF0000"/>
                </a:solidFill>
              </a:rPr>
              <a:t>van emancipatiebewegingen</a:t>
            </a:r>
            <a:endParaRPr lang="nl-NL" dirty="0" smtClean="0">
              <a:solidFill>
                <a:srgbClr val="FF0000"/>
              </a:solidFill>
            </a:endParaRPr>
          </a:p>
          <a:p>
            <a:pPr>
              <a:buNone/>
            </a:pPr>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Conservatisme</a:t>
            </a:r>
            <a:endParaRPr lang="nl-NL" b="1" u="sng" dirty="0"/>
          </a:p>
        </p:txBody>
      </p:sp>
      <p:sp>
        <p:nvSpPr>
          <p:cNvPr id="3" name="Tijdelijke aanduiding voor inhoud 2"/>
          <p:cNvSpPr>
            <a:spLocks noGrp="1"/>
          </p:cNvSpPr>
          <p:nvPr>
            <p:ph idx="1"/>
          </p:nvPr>
        </p:nvSpPr>
        <p:spPr>
          <a:xfrm>
            <a:off x="457200" y="1600200"/>
            <a:ext cx="8229600" cy="4853136"/>
          </a:xfrm>
        </p:spPr>
        <p:txBody>
          <a:bodyPr>
            <a:normAutofit fontScale="85000" lnSpcReduction="20000"/>
          </a:bodyPr>
          <a:lstStyle/>
          <a:p>
            <a:pPr>
              <a:buFontTx/>
              <a:buChar char="-"/>
            </a:pPr>
            <a:r>
              <a:rPr lang="nl-NL" dirty="0" smtClean="0"/>
              <a:t>een politiek-maatschappelijke stroming (of ideologie) die ‘alles bij het oude wil laten’</a:t>
            </a:r>
          </a:p>
          <a:p>
            <a:pPr>
              <a:buFontTx/>
              <a:buChar char="-"/>
            </a:pPr>
            <a:r>
              <a:rPr lang="nl-NL" b="1" dirty="0" smtClean="0">
                <a:solidFill>
                  <a:srgbClr val="FF0000"/>
                </a:solidFill>
              </a:rPr>
              <a:t>Conservatisme </a:t>
            </a:r>
            <a:r>
              <a:rPr lang="nl-NL" dirty="0" smtClean="0"/>
              <a:t>in de 19</a:t>
            </a:r>
            <a:r>
              <a:rPr lang="nl-NL" baseline="30000" dirty="0" smtClean="0"/>
              <a:t>e</a:t>
            </a:r>
            <a:r>
              <a:rPr lang="nl-NL" dirty="0" smtClean="0"/>
              <a:t> eeuw:</a:t>
            </a:r>
          </a:p>
          <a:p>
            <a:pPr lvl="1">
              <a:buFontTx/>
              <a:buChar char="-"/>
            </a:pPr>
            <a:r>
              <a:rPr lang="nl-NL" b="1" dirty="0" smtClean="0">
                <a:solidFill>
                  <a:srgbClr val="FF0000"/>
                </a:solidFill>
              </a:rPr>
              <a:t>Restauratie</a:t>
            </a:r>
            <a:r>
              <a:rPr lang="nl-NL" dirty="0" smtClean="0"/>
              <a:t>: de periode van 1814 tot 1848 waarbij in Europa koningshuizen de macht (terug) krijgen. Koningen zijn weer de machthebbers. </a:t>
            </a:r>
          </a:p>
          <a:p>
            <a:pPr lvl="2">
              <a:buFontTx/>
              <a:buChar char="-"/>
            </a:pPr>
            <a:r>
              <a:rPr lang="nl-NL" dirty="0" smtClean="0"/>
              <a:t>Tijdens de restauratie bleven een aantal zaken uit de verlichting / revolutieperiode in stand: bijv. de privileges van de adel kwamen niet meer terug.</a:t>
            </a:r>
          </a:p>
          <a:p>
            <a:pPr>
              <a:buFontTx/>
              <a:buChar char="-"/>
            </a:pPr>
            <a:r>
              <a:rPr lang="nl-NL" dirty="0" smtClean="0"/>
              <a:t>Conservatisme is niet tijdgebonden</a:t>
            </a:r>
          </a:p>
          <a:p>
            <a:pPr lvl="1">
              <a:buFontTx/>
              <a:buChar char="-"/>
            </a:pPr>
            <a:r>
              <a:rPr lang="nl-NL" dirty="0" smtClean="0"/>
              <a:t>Want…. ook huidige politieke partijen kunnen conservatief zijn, of conservatieve kenmerken hebben.</a:t>
            </a:r>
          </a:p>
          <a:p>
            <a:pPr lvl="2">
              <a:buFontTx/>
              <a:buChar char="-"/>
            </a:pPr>
            <a:r>
              <a:rPr lang="nl-NL" dirty="0" smtClean="0"/>
              <a:t>VB: confessionele partijen hebben vaak conservatieve kenmerken. </a:t>
            </a:r>
          </a:p>
          <a:p>
            <a:pPr marL="914400" lvl="2" indent="0">
              <a:buNone/>
            </a:pPr>
            <a:r>
              <a:rPr lang="nl-NL" i="1" dirty="0" smtClean="0"/>
              <a:t>Kun je een voorbeeld geven?  </a:t>
            </a:r>
            <a:endParaRPr lang="nl-NL"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nl-NL" dirty="0" smtClean="0"/>
              <a:t>Conservatief? </a:t>
            </a:r>
            <a:r>
              <a:rPr lang="nl-NL" dirty="0"/>
              <a:t>P</a:t>
            </a:r>
            <a:r>
              <a:rPr lang="nl-NL" dirty="0" smtClean="0"/>
              <a:t>olitiek houdbaar in 19</a:t>
            </a:r>
            <a:r>
              <a:rPr lang="nl-NL" baseline="30000" dirty="0" smtClean="0"/>
              <a:t>e</a:t>
            </a:r>
            <a:r>
              <a:rPr lang="nl-NL" dirty="0"/>
              <a:t>-</a:t>
            </a:r>
            <a:r>
              <a:rPr lang="nl-NL" dirty="0" smtClean="0"/>
              <a:t>eeuws Europa? </a:t>
            </a:r>
            <a:endParaRPr lang="nl-NL" dirty="0"/>
          </a:p>
        </p:txBody>
      </p:sp>
      <p:sp>
        <p:nvSpPr>
          <p:cNvPr id="3" name="Tijdelijke aanduiding voor inhoud 2"/>
          <p:cNvSpPr>
            <a:spLocks noGrp="1"/>
          </p:cNvSpPr>
          <p:nvPr>
            <p:ph idx="1"/>
          </p:nvPr>
        </p:nvSpPr>
        <p:spPr/>
        <p:txBody>
          <a:bodyPr/>
          <a:lstStyle/>
          <a:p>
            <a:pPr algn="ctr">
              <a:buNone/>
            </a:pPr>
            <a:r>
              <a:rPr lang="nl-NL" dirty="0" smtClean="0"/>
              <a:t>Ja of nee? </a:t>
            </a:r>
          </a:p>
          <a:p>
            <a:pPr>
              <a:buNone/>
            </a:pPr>
            <a:endParaRPr lang="nl-NL" dirty="0"/>
          </a:p>
        </p:txBody>
      </p:sp>
      <p:sp>
        <p:nvSpPr>
          <p:cNvPr id="4" name="Rechthoekige toelichting 3"/>
          <p:cNvSpPr/>
          <p:nvPr/>
        </p:nvSpPr>
        <p:spPr>
          <a:xfrm>
            <a:off x="467544" y="2492896"/>
            <a:ext cx="3096344" cy="3024336"/>
          </a:xfrm>
          <a:prstGeom prst="wedgeRectCallout">
            <a:avLst>
              <a:gd name="adj1" fmla="val 54132"/>
              <a:gd name="adj2" fmla="val -658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Conservatieven: </a:t>
            </a:r>
          </a:p>
          <a:p>
            <a:pPr algn="ctr"/>
            <a:r>
              <a:rPr lang="nl-NL" dirty="0" smtClean="0"/>
              <a:t>Sterk traditioneel bestuur met een vorst aan het hoofd is de beste garantie voor stabiliteit en veiligheid</a:t>
            </a:r>
            <a:endParaRPr lang="nl-NL" dirty="0"/>
          </a:p>
        </p:txBody>
      </p:sp>
      <p:sp>
        <p:nvSpPr>
          <p:cNvPr id="5" name="Rechthoekige toelichting 4"/>
          <p:cNvSpPr/>
          <p:nvPr/>
        </p:nvSpPr>
        <p:spPr>
          <a:xfrm>
            <a:off x="4788024" y="2492896"/>
            <a:ext cx="3096344" cy="3384376"/>
          </a:xfrm>
          <a:prstGeom prst="wedgeRectCallout">
            <a:avLst>
              <a:gd name="adj1" fmla="val -36735"/>
              <a:gd name="adj2" fmla="val -614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rgbClr val="002060"/>
                </a:solidFill>
              </a:rPr>
              <a:t>Nieuwe denkers: </a:t>
            </a:r>
          </a:p>
          <a:p>
            <a:pPr algn="ctr"/>
            <a:r>
              <a:rPr lang="nl-NL" dirty="0" smtClean="0"/>
              <a:t>Macht op grond van afkomst /geboorte is tegen de wetten van de natuur. Burgers moeten bij het bestuur worden betrokken (representatieve regering). Mensen in een staat hebben rechten! (vrijheid van meningsuiting, vergadering, recht op inspraak en bezit) </a:t>
            </a:r>
            <a:endParaRPr lang="nl-NL" dirty="0"/>
          </a:p>
        </p:txBody>
      </p:sp>
      <p:sp>
        <p:nvSpPr>
          <p:cNvPr id="6" name="Wolkvormige toelichting 5"/>
          <p:cNvSpPr/>
          <p:nvPr/>
        </p:nvSpPr>
        <p:spPr>
          <a:xfrm>
            <a:off x="6372200" y="1052736"/>
            <a:ext cx="2304256" cy="1368152"/>
          </a:xfrm>
          <a:prstGeom prst="cloudCallout">
            <a:avLst>
              <a:gd name="adj1" fmla="val -41387"/>
              <a:gd name="adj2" fmla="val 6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Liberalen</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dissolv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1815: Koninkrijk der Nederlanden</a:t>
            </a:r>
            <a:endParaRPr lang="nl-NL" dirty="0"/>
          </a:p>
        </p:txBody>
      </p:sp>
      <p:sp>
        <p:nvSpPr>
          <p:cNvPr id="3" name="Tijdelijke aanduiding voor inhoud 2"/>
          <p:cNvSpPr>
            <a:spLocks noGrp="1"/>
          </p:cNvSpPr>
          <p:nvPr>
            <p:ph idx="1"/>
          </p:nvPr>
        </p:nvSpPr>
        <p:spPr>
          <a:xfrm>
            <a:off x="457200" y="1600200"/>
            <a:ext cx="8229600" cy="4781128"/>
          </a:xfrm>
        </p:spPr>
        <p:txBody>
          <a:bodyPr>
            <a:normAutofit fontScale="92500" lnSpcReduction="20000"/>
          </a:bodyPr>
          <a:lstStyle/>
          <a:p>
            <a:pPr>
              <a:buNone/>
            </a:pPr>
            <a:r>
              <a:rPr lang="nl-NL" dirty="0" smtClean="0"/>
              <a:t>	Conservatief? </a:t>
            </a:r>
          </a:p>
          <a:p>
            <a:pPr>
              <a:buNone/>
            </a:pPr>
            <a:r>
              <a:rPr lang="nl-NL" dirty="0" smtClean="0"/>
              <a:t>	Ja!</a:t>
            </a:r>
          </a:p>
          <a:p>
            <a:pPr>
              <a:buNone/>
            </a:pPr>
            <a:r>
              <a:rPr lang="nl-NL" dirty="0" smtClean="0"/>
              <a:t>	Wat is er overgebleven van de idealen van de democratische revoluties uit de 18</a:t>
            </a:r>
            <a:r>
              <a:rPr lang="nl-NL" baseline="30000" dirty="0" smtClean="0"/>
              <a:t>e</a:t>
            </a:r>
            <a:r>
              <a:rPr lang="nl-NL" dirty="0" smtClean="0"/>
              <a:t> eeuw? </a:t>
            </a:r>
          </a:p>
          <a:p>
            <a:pPr>
              <a:buNone/>
            </a:pPr>
            <a:endParaRPr lang="nl-NL" dirty="0"/>
          </a:p>
          <a:p>
            <a:pPr>
              <a:buNone/>
            </a:pPr>
            <a:r>
              <a:rPr lang="nl-NL" dirty="0" smtClean="0">
                <a:sym typeface="Wingdings" pitchFamily="2" charset="2"/>
              </a:rPr>
              <a:t> </a:t>
            </a:r>
            <a:r>
              <a:rPr lang="nl-NL" dirty="0" smtClean="0"/>
              <a:t>Constitutie (grondwet) Nederland = een constitutionele monarchie</a:t>
            </a:r>
          </a:p>
          <a:p>
            <a:pPr>
              <a:buFont typeface="Wingdings"/>
              <a:buChar char="à"/>
            </a:pPr>
            <a:r>
              <a:rPr lang="nl-NL" dirty="0" smtClean="0">
                <a:sym typeface="Wingdings" pitchFamily="2" charset="2"/>
              </a:rPr>
              <a:t>Enkele vrijheden blijven gehandhaafd (drukpers)</a:t>
            </a:r>
          </a:p>
          <a:p>
            <a:pPr>
              <a:buFont typeface="Wingdings"/>
              <a:buChar char="à"/>
            </a:pPr>
            <a:r>
              <a:rPr lang="nl-NL" dirty="0" smtClean="0">
                <a:sym typeface="Wingdings" pitchFamily="2" charset="2"/>
              </a:rPr>
              <a:t>(census)kiesrecht: welvarende mannen mogen stemmen</a:t>
            </a:r>
          </a:p>
          <a:p>
            <a:pPr marL="0" indent="0">
              <a:buNone/>
            </a:pPr>
            <a:r>
              <a:rPr lang="nl-NL" dirty="0" smtClean="0">
                <a:sym typeface="Wingdings" pitchFamily="2" charset="2"/>
              </a:rPr>
              <a:t> </a:t>
            </a:r>
            <a:endParaRPr lang="nl-NL" dirty="0" smtClean="0"/>
          </a:p>
          <a:p>
            <a:pPr>
              <a:buNone/>
            </a:pPr>
            <a:endParaRPr lang="nl-NL" dirty="0"/>
          </a:p>
        </p:txBody>
      </p:sp>
      <p:sp>
        <p:nvSpPr>
          <p:cNvPr id="4" name="Wolkvormige toelichting 3"/>
          <p:cNvSpPr/>
          <p:nvPr/>
        </p:nvSpPr>
        <p:spPr>
          <a:xfrm>
            <a:off x="4932040" y="1052736"/>
            <a:ext cx="3672408" cy="2592288"/>
          </a:xfrm>
          <a:prstGeom prst="cloudCallout">
            <a:avLst>
              <a:gd name="adj1" fmla="val -34024"/>
              <a:gd name="adj2" fmla="val 643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Maar ja… de koning had nog steeds zeer veel macht, en zijn ideeën over macht waren conservatief: koninklijk besluit </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nl-NL" dirty="0" smtClean="0"/>
              <a:t>1830 – 1848: tweede democratische revolutieperiode</a:t>
            </a:r>
            <a:endParaRPr lang="nl-NL" dirty="0"/>
          </a:p>
        </p:txBody>
      </p:sp>
      <p:sp>
        <p:nvSpPr>
          <p:cNvPr id="3" name="Tijdelijke aanduiding voor inhoud 2"/>
          <p:cNvSpPr>
            <a:spLocks noGrp="1"/>
          </p:cNvSpPr>
          <p:nvPr>
            <p:ph idx="1"/>
          </p:nvPr>
        </p:nvSpPr>
        <p:spPr/>
        <p:txBody>
          <a:bodyPr/>
          <a:lstStyle/>
          <a:p>
            <a:pPr>
              <a:buNone/>
            </a:pPr>
            <a:r>
              <a:rPr lang="nl-NL" dirty="0" smtClean="0"/>
              <a:t>Het gaat weer om ‘hetzelfde’ </a:t>
            </a:r>
            <a:r>
              <a:rPr lang="nl-NL" sz="2400" dirty="0" smtClean="0"/>
              <a:t>(net als bij Franse Revolutie, zie </a:t>
            </a:r>
            <a:r>
              <a:rPr lang="nl-NL" sz="2400" dirty="0" err="1" smtClean="0"/>
              <a:t>hfst</a:t>
            </a:r>
            <a:r>
              <a:rPr lang="nl-NL" sz="2400" dirty="0" smtClean="0"/>
              <a:t> 6)</a:t>
            </a:r>
            <a:r>
              <a:rPr lang="nl-NL" dirty="0" smtClean="0"/>
              <a:t>:</a:t>
            </a:r>
          </a:p>
          <a:p>
            <a:pPr>
              <a:buNone/>
            </a:pPr>
            <a:r>
              <a:rPr lang="nl-NL" dirty="0" smtClean="0"/>
              <a:t>	Burgers eisen inspraak in het bestuur! Er moet een representatieve regering komen / democratie komen!</a:t>
            </a:r>
            <a:endParaRPr lang="nl-NL" dirty="0"/>
          </a:p>
        </p:txBody>
      </p:sp>
      <p:sp>
        <p:nvSpPr>
          <p:cNvPr id="4" name="Wolkvormige toelichting 3"/>
          <p:cNvSpPr/>
          <p:nvPr/>
        </p:nvSpPr>
        <p:spPr>
          <a:xfrm>
            <a:off x="5076056" y="4365104"/>
            <a:ext cx="3168352" cy="2232248"/>
          </a:xfrm>
          <a:prstGeom prst="cloudCallout">
            <a:avLst>
              <a:gd name="adj1" fmla="val -68577"/>
              <a:gd name="adj2" fmla="val -666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Burgers? </a:t>
            </a:r>
          </a:p>
          <a:p>
            <a:pPr algn="ctr"/>
            <a:r>
              <a:rPr lang="nl-NL" dirty="0" smtClean="0"/>
              <a:t>Rijke burgers / gegoede burgerij = bourgeoisie</a:t>
            </a:r>
          </a:p>
          <a:p>
            <a:pPr algn="ct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1830 – 1848 tweede democratische revolutieperiode in Europa</a:t>
            </a:r>
            <a:endParaRPr lang="nl-NL" dirty="0"/>
          </a:p>
        </p:txBody>
      </p:sp>
      <p:sp>
        <p:nvSpPr>
          <p:cNvPr id="3" name="Tijdelijke aanduiding voor inhoud 2"/>
          <p:cNvSpPr>
            <a:spLocks noGrp="1"/>
          </p:cNvSpPr>
          <p:nvPr>
            <p:ph idx="1"/>
          </p:nvPr>
        </p:nvSpPr>
        <p:spPr>
          <a:xfrm>
            <a:off x="457200" y="1600200"/>
            <a:ext cx="8229600" cy="4925144"/>
          </a:xfrm>
        </p:spPr>
        <p:txBody>
          <a:bodyPr>
            <a:normAutofit fontScale="70000" lnSpcReduction="20000"/>
          </a:bodyPr>
          <a:lstStyle/>
          <a:p>
            <a:pPr>
              <a:buNone/>
            </a:pPr>
            <a:r>
              <a:rPr lang="nl-NL" dirty="0" smtClean="0"/>
              <a:t>Betekenis voor het Koninkrijk der Nederlanden? </a:t>
            </a:r>
          </a:p>
          <a:p>
            <a:pPr>
              <a:buFont typeface="Wingdings"/>
              <a:buChar char="à"/>
            </a:pPr>
            <a:r>
              <a:rPr lang="nl-NL" dirty="0" smtClean="0">
                <a:sym typeface="Wingdings" pitchFamily="2" charset="2"/>
              </a:rPr>
              <a:t>1830 Belgen in opstand  (vanaf 1815 samen met Nederland 1 koninkrijk)</a:t>
            </a:r>
          </a:p>
          <a:p>
            <a:pPr lvl="1">
              <a:buFont typeface="Wingdings"/>
              <a:buChar char="à"/>
            </a:pPr>
            <a:r>
              <a:rPr lang="nl-NL" dirty="0" smtClean="0">
                <a:sym typeface="Wingdings" pitchFamily="2" charset="2"/>
              </a:rPr>
              <a:t>Belgen voelden zich niet vertegenwoordigd in de regering</a:t>
            </a:r>
          </a:p>
          <a:p>
            <a:pPr>
              <a:buFont typeface="Wingdings"/>
              <a:buChar char="à"/>
            </a:pPr>
            <a:r>
              <a:rPr lang="nl-NL" dirty="0" smtClean="0">
                <a:sym typeface="Wingdings" pitchFamily="2" charset="2"/>
              </a:rPr>
              <a:t>1839 België officieel onafhankelijk (door Willem I erkend)</a:t>
            </a:r>
          </a:p>
          <a:p>
            <a:pPr>
              <a:buFont typeface="Wingdings"/>
              <a:buChar char="à"/>
            </a:pPr>
            <a:r>
              <a:rPr lang="nl-NL" dirty="0" smtClean="0">
                <a:sym typeface="Wingdings" pitchFamily="2" charset="2"/>
              </a:rPr>
              <a:t>1840 troonafstand Willem I, Willem II koning</a:t>
            </a:r>
          </a:p>
          <a:p>
            <a:pPr>
              <a:buFont typeface="Wingdings"/>
              <a:buChar char="à"/>
            </a:pPr>
            <a:r>
              <a:rPr lang="nl-NL" b="1" dirty="0" smtClean="0">
                <a:solidFill>
                  <a:srgbClr val="FF0000"/>
                </a:solidFill>
                <a:sym typeface="Wingdings" pitchFamily="2" charset="2"/>
              </a:rPr>
              <a:t>1848 tweede revolutiegolf in Europa </a:t>
            </a:r>
            <a:r>
              <a:rPr lang="nl-NL" dirty="0" smtClean="0">
                <a:sym typeface="Wingdings" pitchFamily="2" charset="2"/>
              </a:rPr>
              <a:t> Willem II bang  In Nederland komt er een nieuwe grondwet die de macht van de koning beperkt. Nederland wordt nu een </a:t>
            </a:r>
            <a:r>
              <a:rPr lang="nl-NL" b="1" dirty="0" smtClean="0">
                <a:solidFill>
                  <a:srgbClr val="FF0000"/>
                </a:solidFill>
                <a:sym typeface="Wingdings" pitchFamily="2" charset="2"/>
              </a:rPr>
              <a:t>constitutionele monarchie</a:t>
            </a:r>
            <a:r>
              <a:rPr lang="nl-NL" dirty="0" smtClean="0">
                <a:sym typeface="Wingdings" pitchFamily="2" charset="2"/>
              </a:rPr>
              <a:t>.</a:t>
            </a:r>
          </a:p>
          <a:p>
            <a:pPr lvl="1">
              <a:buFont typeface="Wingdings"/>
              <a:buChar char="à"/>
            </a:pPr>
            <a:r>
              <a:rPr lang="nl-NL" dirty="0" smtClean="0">
                <a:sym typeface="Wingdings" pitchFamily="2" charset="2"/>
              </a:rPr>
              <a:t>Ministeriele verantwoordelijkheid, onschendbaarheid van de koning (ministers zijn verantwoordelijk voor de koning)</a:t>
            </a:r>
          </a:p>
          <a:p>
            <a:pPr lvl="1">
              <a:buFont typeface="Wingdings"/>
              <a:buChar char="à"/>
            </a:pPr>
            <a:r>
              <a:rPr lang="nl-NL" dirty="0" smtClean="0">
                <a:sym typeface="Wingdings" pitchFamily="2" charset="2"/>
              </a:rPr>
              <a:t>Vrijheid van onderwijs</a:t>
            </a:r>
          </a:p>
          <a:p>
            <a:pPr lvl="1">
              <a:buFont typeface="Wingdings"/>
              <a:buChar char="à"/>
            </a:pPr>
            <a:r>
              <a:rPr lang="nl-NL" dirty="0" smtClean="0">
                <a:sym typeface="Wingdings" pitchFamily="2" charset="2"/>
              </a:rPr>
              <a:t>Vrijheid van vereniging en vergadering</a:t>
            </a:r>
          </a:p>
          <a:p>
            <a:pPr lvl="1">
              <a:buNone/>
            </a:pPr>
            <a:r>
              <a:rPr lang="nl-NL" dirty="0" smtClean="0">
                <a:sym typeface="Wingdings" pitchFamily="2" charset="2"/>
              </a:rPr>
              <a:t>Maar.. Was Nederland nu echt democratischer geworden? </a:t>
            </a:r>
          </a:p>
          <a:p>
            <a:pPr lvl="1">
              <a:buFont typeface="Wingdings"/>
              <a:buChar char="à"/>
            </a:pPr>
            <a:endParaRPr lang="nl-NL" dirty="0" smtClean="0">
              <a:sym typeface="Wingdings" pitchFamily="2" charset="2"/>
            </a:endParaRPr>
          </a:p>
          <a:p>
            <a:pPr>
              <a:buNone/>
            </a:pPr>
            <a:endParaRPr lang="nl-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Vanaf 1848</a:t>
            </a:r>
            <a:endParaRPr lang="nl-NL" dirty="0"/>
          </a:p>
        </p:txBody>
      </p:sp>
      <p:sp>
        <p:nvSpPr>
          <p:cNvPr id="3" name="Tijdelijke aanduiding voor inhoud 2"/>
          <p:cNvSpPr>
            <a:spLocks noGrp="1"/>
          </p:cNvSpPr>
          <p:nvPr>
            <p:ph idx="1"/>
          </p:nvPr>
        </p:nvSpPr>
        <p:spPr/>
        <p:txBody>
          <a:bodyPr>
            <a:normAutofit fontScale="92500"/>
          </a:bodyPr>
          <a:lstStyle/>
          <a:p>
            <a:pPr marL="0" indent="0">
              <a:buNone/>
            </a:pPr>
            <a:r>
              <a:rPr lang="nl-NL" dirty="0" smtClean="0"/>
              <a:t>Hebben de liberalen het voor het zeggen in het bestuur…</a:t>
            </a:r>
          </a:p>
          <a:p>
            <a:pPr marL="0" indent="0">
              <a:buNone/>
            </a:pPr>
            <a:r>
              <a:rPr lang="nl-NL" dirty="0"/>
              <a:t/>
            </a:r>
            <a:br>
              <a:rPr lang="nl-NL" dirty="0"/>
            </a:br>
            <a:r>
              <a:rPr lang="nl-NL" dirty="0" smtClean="0"/>
              <a:t>Kenmerken liberalen: </a:t>
            </a:r>
          </a:p>
          <a:p>
            <a:pPr>
              <a:buFontTx/>
              <a:buChar char="-"/>
            </a:pPr>
            <a:r>
              <a:rPr lang="nl-NL" dirty="0" smtClean="0"/>
              <a:t>Kernwoord = </a:t>
            </a:r>
            <a:r>
              <a:rPr lang="nl-NL" b="1" dirty="0" smtClean="0">
                <a:solidFill>
                  <a:srgbClr val="FF0000"/>
                </a:solidFill>
              </a:rPr>
              <a:t>vrijheid</a:t>
            </a:r>
            <a:r>
              <a:rPr lang="nl-NL" dirty="0" smtClean="0"/>
              <a:t> op alle maatschappelijke gebieden (EC/POL/SOC) en inspraak door burgers (wel alleen de rijke burgers)</a:t>
            </a:r>
          </a:p>
          <a:p>
            <a:pPr>
              <a:buFontTx/>
              <a:buChar char="-"/>
            </a:pPr>
            <a:r>
              <a:rPr lang="nl-NL" dirty="0" smtClean="0"/>
              <a:t>De overheid moet zich niet te veel bemoeien met de burgers (= ook vrijheid) (passieve overheid) </a:t>
            </a:r>
          </a:p>
          <a:p>
            <a:pPr>
              <a:buFontTx/>
              <a:buChar char="-"/>
            </a:pPr>
            <a:endParaRPr lang="nl-NL" dirty="0" smtClean="0"/>
          </a:p>
          <a:p>
            <a:pPr>
              <a:buFontTx/>
              <a:buChar char="-"/>
            </a:pPr>
            <a:endParaRPr lang="nl-NL" dirty="0" smtClean="0"/>
          </a:p>
          <a:p>
            <a:pPr>
              <a:buFontTx/>
              <a:buChar char="-"/>
            </a:pPr>
            <a:endParaRPr lang="nl-NL" dirty="0"/>
          </a:p>
        </p:txBody>
      </p:sp>
    </p:spTree>
    <p:extLst>
      <p:ext uri="{BB962C8B-B14F-4D97-AF65-F5344CB8AC3E}">
        <p14:creationId xmlns:p14="http://schemas.microsoft.com/office/powerpoint/2010/main" val="933270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Liberalen in de 19</a:t>
            </a:r>
            <a:r>
              <a:rPr lang="nl-NL" baseline="30000" dirty="0" smtClean="0"/>
              <a:t>e</a:t>
            </a:r>
            <a:r>
              <a:rPr lang="nl-NL" dirty="0" smtClean="0"/>
              <a:t> eeuw</a:t>
            </a:r>
            <a:endParaRPr lang="nl-NL" dirty="0"/>
          </a:p>
        </p:txBody>
      </p:sp>
      <p:sp>
        <p:nvSpPr>
          <p:cNvPr id="3" name="Tijdelijke aanduiding voor inhoud 2"/>
          <p:cNvSpPr>
            <a:spLocks noGrp="1"/>
          </p:cNvSpPr>
          <p:nvPr>
            <p:ph idx="1"/>
          </p:nvPr>
        </p:nvSpPr>
        <p:spPr>
          <a:xfrm>
            <a:off x="457200" y="1600200"/>
            <a:ext cx="8229600" cy="5141168"/>
          </a:xfrm>
        </p:spPr>
        <p:txBody>
          <a:bodyPr>
            <a:normAutofit fontScale="92500" lnSpcReduction="10000"/>
          </a:bodyPr>
          <a:lstStyle/>
          <a:p>
            <a:pPr marL="0" indent="0">
              <a:buNone/>
            </a:pPr>
            <a:r>
              <a:rPr lang="nl-NL" dirty="0" smtClean="0"/>
              <a:t>Zijn: </a:t>
            </a:r>
          </a:p>
          <a:p>
            <a:pPr>
              <a:buFontTx/>
              <a:buChar char="-"/>
            </a:pPr>
            <a:r>
              <a:rPr lang="nl-NL" dirty="0" smtClean="0"/>
              <a:t>(rijke) mannen</a:t>
            </a:r>
          </a:p>
          <a:p>
            <a:pPr>
              <a:buFontTx/>
              <a:buChar char="-"/>
            </a:pPr>
            <a:r>
              <a:rPr lang="nl-NL" dirty="0" smtClean="0"/>
              <a:t>Worden ook wel gezien als kapitalisten (want die rijke mannen hebben vaak veel geld verdiend met hun fabrieken e.d.)</a:t>
            </a:r>
          </a:p>
          <a:p>
            <a:pPr>
              <a:buFontTx/>
              <a:buChar char="-"/>
            </a:pPr>
            <a:r>
              <a:rPr lang="nl-NL" dirty="0" smtClean="0"/>
              <a:t>In (socialistische en confessionele) spotprenten vaak te herkennen als dikkere, oude man met een hoge hoed. </a:t>
            </a:r>
          </a:p>
          <a:p>
            <a:pPr>
              <a:buFontTx/>
              <a:buChar char="-"/>
            </a:pPr>
            <a:r>
              <a:rPr lang="nl-NL" dirty="0" smtClean="0"/>
              <a:t>Moeten niet te veel hebben van inspraak door andere groepen dan zijzelf ‘wij weten wat het beste is voor dit land’</a:t>
            </a:r>
          </a:p>
        </p:txBody>
      </p:sp>
      <p:sp>
        <p:nvSpPr>
          <p:cNvPr id="4" name="Rechthoek 3"/>
          <p:cNvSpPr/>
          <p:nvPr/>
        </p:nvSpPr>
        <p:spPr>
          <a:xfrm>
            <a:off x="4355976" y="6177211"/>
            <a:ext cx="4572000" cy="646331"/>
          </a:xfrm>
          <a:prstGeom prst="rect">
            <a:avLst/>
          </a:prstGeom>
        </p:spPr>
        <p:txBody>
          <a:bodyPr>
            <a:spAutoFit/>
          </a:bodyPr>
          <a:lstStyle/>
          <a:p>
            <a:r>
              <a:rPr lang="nl-NL" dirty="0">
                <a:hlinkClick r:id="rId2"/>
              </a:rPr>
              <a:t>https</a:t>
            </a:r>
            <a:r>
              <a:rPr lang="nl-NL">
                <a:hlinkClick r:id="rId2"/>
              </a:rPr>
              <a:t>://</a:t>
            </a:r>
            <a:r>
              <a:rPr lang="nl-NL" smtClean="0">
                <a:hlinkClick r:id="rId2"/>
              </a:rPr>
              <a:t>www.youtube.com/watch?v=hAHU5l4LXKw</a:t>
            </a:r>
            <a:r>
              <a:rPr lang="nl-NL" smtClean="0"/>
              <a:t> </a:t>
            </a:r>
            <a:endParaRPr lang="nl-NL" dirty="0"/>
          </a:p>
        </p:txBody>
      </p:sp>
    </p:spTree>
    <p:extLst>
      <p:ext uri="{BB962C8B-B14F-4D97-AF65-F5344CB8AC3E}">
        <p14:creationId xmlns:p14="http://schemas.microsoft.com/office/powerpoint/2010/main" val="145668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415</TotalTime>
  <Words>823</Words>
  <Application>Microsoft Office PowerPoint</Application>
  <PresentationFormat>Diavoorstelling (4:3)</PresentationFormat>
  <Paragraphs>84</Paragraphs>
  <Slides>13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Wingdings</vt:lpstr>
      <vt:lpstr>Office-thema</vt:lpstr>
      <vt:lpstr>De tijd van burgers en stoommachines H8 Politieke strijd en emancipatie</vt:lpstr>
      <vt:lpstr>Kenmerkende aspecten bij deze paragraaf:</vt:lpstr>
      <vt:lpstr>Conservatisme</vt:lpstr>
      <vt:lpstr>Conservatief? Politiek houdbaar in 19e-eeuws Europa? </vt:lpstr>
      <vt:lpstr>1815: Koninkrijk der Nederlanden</vt:lpstr>
      <vt:lpstr>1830 – 1848: tweede democratische revolutieperiode</vt:lpstr>
      <vt:lpstr>1830 – 1848 tweede democratische revolutieperiode in Europa</vt:lpstr>
      <vt:lpstr>Vanaf 1848</vt:lpstr>
      <vt:lpstr>Liberalen in de 19e eeuw</vt:lpstr>
      <vt:lpstr>Liberalen bespot in een spotprent</vt:lpstr>
      <vt:lpstr>KA: Voortschrijdende democratisering, met deelname van steeds meer mannen en vrouwen aan het politieke proces</vt:lpstr>
      <vt:lpstr>Examenvraag </vt:lpstr>
      <vt:lpstr>Examenvraag antwoord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tijd van burgers en stoommachines</dc:title>
  <dc:creator>Gebruiker</dc:creator>
  <cp:lastModifiedBy>Kristel Biemans</cp:lastModifiedBy>
  <cp:revision>37</cp:revision>
  <dcterms:created xsi:type="dcterms:W3CDTF">2014-12-09T19:43:40Z</dcterms:created>
  <dcterms:modified xsi:type="dcterms:W3CDTF">2021-06-14T07:41:19Z</dcterms:modified>
</cp:coreProperties>
</file>